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456" r:id="rId6"/>
    <p:sldId id="260" r:id="rId7"/>
    <p:sldId id="261" r:id="rId8"/>
    <p:sldId id="262" r:id="rId9"/>
    <p:sldId id="263" r:id="rId10"/>
    <p:sldId id="264" r:id="rId11"/>
    <p:sldId id="265" r:id="rId12"/>
    <p:sldId id="476" r:id="rId13"/>
    <p:sldId id="477" r:id="rId14"/>
    <p:sldId id="468" r:id="rId15"/>
    <p:sldId id="269" r:id="rId16"/>
    <p:sldId id="270" r:id="rId17"/>
    <p:sldId id="478" r:id="rId18"/>
    <p:sldId id="479" r:id="rId19"/>
    <p:sldId id="272" r:id="rId20"/>
    <p:sldId id="274" r:id="rId21"/>
    <p:sldId id="276" r:id="rId22"/>
    <p:sldId id="277" r:id="rId23"/>
    <p:sldId id="279" r:id="rId24"/>
    <p:sldId id="280" r:id="rId25"/>
    <p:sldId id="483" r:id="rId26"/>
    <p:sldId id="282" r:id="rId27"/>
    <p:sldId id="283" r:id="rId28"/>
    <p:sldId id="284" r:id="rId29"/>
    <p:sldId id="480" r:id="rId30"/>
    <p:sldId id="481" r:id="rId31"/>
    <p:sldId id="287" r:id="rId32"/>
    <p:sldId id="482" r:id="rId33"/>
    <p:sldId id="292" r:id="rId34"/>
    <p:sldId id="293" r:id="rId35"/>
    <p:sldId id="294" r:id="rId36"/>
    <p:sldId id="484" r:id="rId37"/>
    <p:sldId id="295" r:id="rId38"/>
    <p:sldId id="460" r:id="rId39"/>
    <p:sldId id="296" r:id="rId40"/>
    <p:sldId id="298" r:id="rId41"/>
    <p:sldId id="299" r:id="rId42"/>
    <p:sldId id="485" r:id="rId43"/>
    <p:sldId id="300" r:id="rId44"/>
    <p:sldId id="301" r:id="rId45"/>
    <p:sldId id="304" r:id="rId46"/>
    <p:sldId id="462" r:id="rId47"/>
    <p:sldId id="472" r:id="rId48"/>
    <p:sldId id="466" r:id="rId49"/>
    <p:sldId id="500" r:id="rId50"/>
    <p:sldId id="309" r:id="rId51"/>
    <p:sldId id="310" r:id="rId52"/>
    <p:sldId id="311" r:id="rId53"/>
    <p:sldId id="486" r:id="rId54"/>
    <p:sldId id="487" r:id="rId55"/>
    <p:sldId id="488" r:id="rId56"/>
    <p:sldId id="489" r:id="rId57"/>
    <p:sldId id="312" r:id="rId58"/>
    <p:sldId id="464" r:id="rId59"/>
    <p:sldId id="519" r:id="rId60"/>
    <p:sldId id="511" r:id="rId61"/>
    <p:sldId id="495" r:id="rId62"/>
    <p:sldId id="510" r:id="rId63"/>
    <p:sldId id="526" r:id="rId64"/>
    <p:sldId id="459" r:id="rId65"/>
    <p:sldId id="319" r:id="rId66"/>
    <p:sldId id="524" r:id="rId67"/>
    <p:sldId id="525" r:id="rId68"/>
    <p:sldId id="523" r:id="rId69"/>
    <p:sldId id="323" r:id="rId70"/>
    <p:sldId id="326" r:id="rId71"/>
    <p:sldId id="327" r:id="rId72"/>
    <p:sldId id="328" r:id="rId73"/>
    <p:sldId id="527" r:id="rId74"/>
    <p:sldId id="512" r:id="rId75"/>
    <p:sldId id="528" r:id="rId76"/>
    <p:sldId id="336" r:id="rId77"/>
    <p:sldId id="337" r:id="rId78"/>
    <p:sldId id="338" r:id="rId79"/>
    <p:sldId id="339" r:id="rId80"/>
    <p:sldId id="340" r:id="rId81"/>
    <p:sldId id="342" r:id="rId82"/>
    <p:sldId id="341" r:id="rId83"/>
    <p:sldId id="343" r:id="rId84"/>
    <p:sldId id="344" r:id="rId85"/>
    <p:sldId id="345" r:id="rId86"/>
    <p:sldId id="530" r:id="rId87"/>
    <p:sldId id="531" r:id="rId88"/>
    <p:sldId id="529" r:id="rId89"/>
    <p:sldId id="347" r:id="rId90"/>
    <p:sldId id="532" r:id="rId91"/>
    <p:sldId id="537" r:id="rId92"/>
    <p:sldId id="349" r:id="rId93"/>
    <p:sldId id="350" r:id="rId94"/>
    <p:sldId id="533" r:id="rId95"/>
    <p:sldId id="351" r:id="rId96"/>
    <p:sldId id="352" r:id="rId97"/>
    <p:sldId id="498" r:id="rId98"/>
    <p:sldId id="535" r:id="rId99"/>
    <p:sldId id="536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56" r:id="rId127"/>
    <p:sldId id="357" r:id="rId128"/>
    <p:sldId id="358" r:id="rId129"/>
    <p:sldId id="467" r:id="rId130"/>
    <p:sldId id="385" r:id="rId131"/>
    <p:sldId id="541" r:id="rId132"/>
    <p:sldId id="503" r:id="rId133"/>
    <p:sldId id="389" r:id="rId134"/>
    <p:sldId id="534" r:id="rId135"/>
    <p:sldId id="494" r:id="rId136"/>
    <p:sldId id="539" r:id="rId137"/>
    <p:sldId id="545" r:id="rId138"/>
    <p:sldId id="393" r:id="rId139"/>
    <p:sldId id="394" r:id="rId140"/>
    <p:sldId id="547" r:id="rId141"/>
    <p:sldId id="546" r:id="rId142"/>
    <p:sldId id="396" r:id="rId143"/>
    <p:sldId id="397" r:id="rId144"/>
    <p:sldId id="548" r:id="rId145"/>
    <p:sldId id="398" r:id="rId146"/>
    <p:sldId id="538" r:id="rId147"/>
    <p:sldId id="401" r:id="rId148"/>
    <p:sldId id="402" r:id="rId149"/>
    <p:sldId id="404" r:id="rId150"/>
    <p:sldId id="405" r:id="rId151"/>
    <p:sldId id="492" r:id="rId152"/>
    <p:sldId id="493" r:id="rId153"/>
    <p:sldId id="407" r:id="rId154"/>
    <p:sldId id="469" r:id="rId155"/>
    <p:sldId id="470" r:id="rId156"/>
    <p:sldId id="409" r:id="rId157"/>
    <p:sldId id="515" r:id="rId158"/>
    <p:sldId id="415" r:id="rId159"/>
    <p:sldId id="417" r:id="rId160"/>
    <p:sldId id="418" r:id="rId161"/>
    <p:sldId id="419" r:id="rId162"/>
    <p:sldId id="420" r:id="rId163"/>
    <p:sldId id="421" r:id="rId164"/>
    <p:sldId id="490" r:id="rId165"/>
    <p:sldId id="549" r:id="rId166"/>
    <p:sldId id="424" r:id="rId167"/>
    <p:sldId id="425" r:id="rId168"/>
    <p:sldId id="426" r:id="rId169"/>
    <p:sldId id="550" r:id="rId170"/>
    <p:sldId id="551" r:id="rId171"/>
    <p:sldId id="552" r:id="rId172"/>
    <p:sldId id="553" r:id="rId173"/>
    <p:sldId id="558" r:id="rId174"/>
    <p:sldId id="554" r:id="rId175"/>
    <p:sldId id="427" r:id="rId176"/>
    <p:sldId id="429" r:id="rId177"/>
    <p:sldId id="555" r:id="rId178"/>
    <p:sldId id="556" r:id="rId179"/>
    <p:sldId id="557" r:id="rId180"/>
    <p:sldId id="501" r:id="rId181"/>
    <p:sldId id="559" r:id="rId182"/>
    <p:sldId id="561" r:id="rId183"/>
    <p:sldId id="431" r:id="rId184"/>
    <p:sldId id="560" r:id="rId185"/>
    <p:sldId id="432" r:id="rId186"/>
    <p:sldId id="433" r:id="rId187"/>
    <p:sldId id="434" r:id="rId188"/>
    <p:sldId id="435" r:id="rId189"/>
    <p:sldId id="562" r:id="rId190"/>
    <p:sldId id="436" r:id="rId191"/>
    <p:sldId id="437" r:id="rId192"/>
    <p:sldId id="438" r:id="rId193"/>
    <p:sldId id="439" r:id="rId194"/>
    <p:sldId id="563" r:id="rId1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10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A0B59-E00F-444C-A964-792345E54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A54C-066C-4596-9E1D-BA47AF6A6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6E4C5-8184-450B-B5C9-2C8732CF5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6A030-0E28-43C2-AD72-E19BF10EE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FF137-BF33-43CB-963B-9623A3A84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81A3-5620-4F00-B19C-B6AA350B3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913F8-D72F-45C6-85CD-9016CC2AB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91B0-46A8-4748-A748-1E076570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2D1A-C276-4813-AA62-58099BBB7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C31B1-B4F1-42C0-937F-97E01C3E3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C096F-5D45-4122-A6EE-973948420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ACF6DD-EC1C-4A16-8814-4B2415FE7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png"/><Relationship Id="rId4" Type="http://schemas.openxmlformats.org/officeDocument/2006/relationships/image" Target="../media/image23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jpe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6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9.jpe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6.jpeg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1.jpeg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9.jpe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jpeg"/><Relationship Id="rId3" Type="http://schemas.openxmlformats.org/officeDocument/2006/relationships/image" Target="../media/image371.jpeg"/><Relationship Id="rId7" Type="http://schemas.openxmlformats.org/officeDocument/2006/relationships/image" Target="../media/image375.jpeg"/><Relationship Id="rId2" Type="http://schemas.openxmlformats.org/officeDocument/2006/relationships/image" Target="../media/image3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jpeg"/><Relationship Id="rId11" Type="http://schemas.openxmlformats.org/officeDocument/2006/relationships/image" Target="../media/image379.jpeg"/><Relationship Id="rId5" Type="http://schemas.openxmlformats.org/officeDocument/2006/relationships/image" Target="../media/image373.jpeg"/><Relationship Id="rId10" Type="http://schemas.openxmlformats.org/officeDocument/2006/relationships/image" Target="../media/image378.jpeg"/><Relationship Id="rId4" Type="http://schemas.openxmlformats.org/officeDocument/2006/relationships/image" Target="../media/image372.jpeg"/><Relationship Id="rId9" Type="http://schemas.openxmlformats.org/officeDocument/2006/relationships/image" Target="../media/image3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cs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2850" y="304800"/>
            <a:ext cx="4121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5" descr="Monte_Cassino_Opactwo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Ab%20Montecassino%20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43545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Documents and Settings\default\My Documents\Western Civ I Fall 05\Middle Ages\Monte Cassin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ant%27_Apollinare_Nuovo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538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Sant%27_Apollinare_Nuovo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685800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default\My Documents\Western Civ I Fall 05\Middle Ages\Bayeaux Tapestry\01.jpg"/>
          <p:cNvPicPr>
            <a:picLocks noChangeAspect="1" noChangeArrowheads="1"/>
          </p:cNvPicPr>
          <p:nvPr/>
        </p:nvPicPr>
        <p:blipFill>
          <a:blip r:embed="rId2"/>
          <a:srcRect l="2632" t="3520" r="2632" b="3496"/>
          <a:stretch>
            <a:fillRect/>
          </a:stretch>
        </p:blipFill>
        <p:spPr bwMode="auto">
          <a:xfrm>
            <a:off x="55563" y="0"/>
            <a:ext cx="903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default\My Documents\Western Civ I Fall 05\Middle Ages\Bayeaux Tapestry\02.jpg"/>
          <p:cNvPicPr>
            <a:picLocks noChangeAspect="1" noChangeArrowheads="1"/>
          </p:cNvPicPr>
          <p:nvPr/>
        </p:nvPicPr>
        <p:blipFill>
          <a:blip r:embed="rId2"/>
          <a:srcRect l="1666" t="3084" r="1666" b="4851"/>
          <a:stretch>
            <a:fillRect/>
          </a:stretch>
        </p:blipFill>
        <p:spPr bwMode="auto">
          <a:xfrm>
            <a:off x="0" y="1381125"/>
            <a:ext cx="91440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default\My Documents\Western Civ I Fall 05\Middle Ages\Bayeaux Tapestry\03.jpg"/>
          <p:cNvPicPr>
            <a:picLocks noChangeAspect="1" noChangeArrowheads="1"/>
          </p:cNvPicPr>
          <p:nvPr/>
        </p:nvPicPr>
        <p:blipFill>
          <a:blip r:embed="rId2"/>
          <a:srcRect l="1666" t="4494" r="1666" b="4494"/>
          <a:stretch>
            <a:fillRect/>
          </a:stretch>
        </p:blipFill>
        <p:spPr bwMode="auto">
          <a:xfrm>
            <a:off x="-11113" y="1295400"/>
            <a:ext cx="916622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default\My Documents\Western Civ I Fall 05\Middle Ages\Bayeaux Tapestry\04.jpg"/>
          <p:cNvPicPr>
            <a:picLocks noChangeAspect="1" noChangeArrowheads="1"/>
          </p:cNvPicPr>
          <p:nvPr/>
        </p:nvPicPr>
        <p:blipFill>
          <a:blip r:embed="rId2"/>
          <a:srcRect l="3333" t="6386" r="3333" b="5141"/>
          <a:stretch>
            <a:fillRect/>
          </a:stretch>
        </p:blipFill>
        <p:spPr bwMode="auto">
          <a:xfrm>
            <a:off x="0" y="533400"/>
            <a:ext cx="914400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default\My Documents\Western Civ I Fall 05\Middle Ages\Bayeaux Tapestry\05.jpg"/>
          <p:cNvPicPr>
            <a:picLocks noChangeAspect="1" noChangeArrowheads="1"/>
          </p:cNvPicPr>
          <p:nvPr/>
        </p:nvPicPr>
        <p:blipFill>
          <a:blip r:embed="rId2"/>
          <a:srcRect l="2655" t="4010" r="2655" b="4269"/>
          <a:stretch>
            <a:fillRect/>
          </a:stretch>
        </p:blipFill>
        <p:spPr bwMode="auto">
          <a:xfrm>
            <a:off x="53975" y="0"/>
            <a:ext cx="905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default\My Documents\Western Civ I Fall 05\Middle Ages\Bayeaux Tapestry\06.jpg"/>
          <p:cNvPicPr>
            <a:picLocks noChangeAspect="1" noChangeArrowheads="1"/>
          </p:cNvPicPr>
          <p:nvPr/>
        </p:nvPicPr>
        <p:blipFill>
          <a:blip r:embed="rId2"/>
          <a:srcRect l="2655" t="4076" r="2655" b="4333"/>
          <a:stretch>
            <a:fillRect/>
          </a:stretch>
        </p:blipFill>
        <p:spPr bwMode="auto">
          <a:xfrm>
            <a:off x="53975" y="0"/>
            <a:ext cx="905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default\My Documents\Western Civ I Fall 05\Middle Ages\Bayeaux Tapestry\07.jpg"/>
          <p:cNvPicPr>
            <a:picLocks noChangeAspect="1" noChangeArrowheads="1"/>
          </p:cNvPicPr>
          <p:nvPr/>
        </p:nvPicPr>
        <p:blipFill>
          <a:blip r:embed="rId2"/>
          <a:srcRect l="2499" t="3792" r="2499" b="3792"/>
          <a:stretch>
            <a:fillRect/>
          </a:stretch>
        </p:blipFill>
        <p:spPr bwMode="auto">
          <a:xfrm>
            <a:off x="0" y="782638"/>
            <a:ext cx="91440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default\My Documents\Western Civ I Fall 05\Middle Ages\Bayeaux Tapestry\08.jpg"/>
          <p:cNvPicPr>
            <a:picLocks noChangeAspect="1" noChangeArrowheads="1"/>
          </p:cNvPicPr>
          <p:nvPr/>
        </p:nvPicPr>
        <p:blipFill>
          <a:blip r:embed="rId2"/>
          <a:srcRect l="3000" t="4083" r="3999" b="4083"/>
          <a:stretch>
            <a:fillRect/>
          </a:stretch>
        </p:blipFill>
        <p:spPr bwMode="auto">
          <a:xfrm>
            <a:off x="644525" y="0"/>
            <a:ext cx="777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default\My Documents\Western Civ I Fall 05\Middle Ages\Bayeaux Tapestry\09.jpg"/>
          <p:cNvPicPr>
            <a:picLocks noChangeAspect="1" noChangeArrowheads="1"/>
          </p:cNvPicPr>
          <p:nvPr/>
        </p:nvPicPr>
        <p:blipFill>
          <a:blip r:embed="rId2"/>
          <a:srcRect l="2499" t="3566" r="2499" b="3539"/>
          <a:stretch>
            <a:fillRect/>
          </a:stretch>
        </p:blipFill>
        <p:spPr bwMode="auto">
          <a:xfrm>
            <a:off x="0" y="622300"/>
            <a:ext cx="9144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default\My Documents\Western Civ I Fall 05\Middle Ages\Bayeaux Tapestry\10.jpg"/>
          <p:cNvPicPr>
            <a:picLocks noChangeAspect="1" noChangeArrowheads="1"/>
          </p:cNvPicPr>
          <p:nvPr/>
        </p:nvPicPr>
        <p:blipFill>
          <a:blip r:embed="rId2"/>
          <a:srcRect l="2499" t="3954" r="2499" b="3954"/>
          <a:stretch>
            <a:fillRect/>
          </a:stretch>
        </p:blipFill>
        <p:spPr bwMode="auto">
          <a:xfrm>
            <a:off x="0" y="782638"/>
            <a:ext cx="91440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Ravenna-apollinarenuovo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default\My Documents\Western Civ I Fall 05\Middle Ages\Bayeaux Tapestry\11.jpg"/>
          <p:cNvPicPr>
            <a:picLocks noChangeAspect="1" noChangeArrowheads="1"/>
          </p:cNvPicPr>
          <p:nvPr/>
        </p:nvPicPr>
        <p:blipFill>
          <a:blip r:embed="rId2"/>
          <a:srcRect l="1666" t="4044" r="2499" b="4044"/>
          <a:stretch>
            <a:fillRect/>
          </a:stretch>
        </p:blipFill>
        <p:spPr bwMode="auto">
          <a:xfrm>
            <a:off x="0" y="1263650"/>
            <a:ext cx="91440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default\My Documents\Western Civ I Fall 05\Middle Ages\Bayeaux Tapestry\12.jpg"/>
          <p:cNvPicPr>
            <a:picLocks noChangeAspect="1" noChangeArrowheads="1"/>
          </p:cNvPicPr>
          <p:nvPr/>
        </p:nvPicPr>
        <p:blipFill>
          <a:blip r:embed="rId2"/>
          <a:srcRect l="4066" t="3333" r="4066" b="4443"/>
          <a:stretch>
            <a:fillRect/>
          </a:stretch>
        </p:blipFill>
        <p:spPr bwMode="auto">
          <a:xfrm>
            <a:off x="1230313" y="0"/>
            <a:ext cx="661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default\My Documents\Western Civ I Fall 05\Middle Ages\Bayeaux Tapestry\13.jpg"/>
          <p:cNvPicPr>
            <a:picLocks noChangeAspect="1" noChangeArrowheads="1"/>
          </p:cNvPicPr>
          <p:nvPr/>
        </p:nvPicPr>
        <p:blipFill>
          <a:blip r:embed="rId2"/>
          <a:srcRect l="3159" t="3995" r="4211" b="4089"/>
          <a:stretch>
            <a:fillRect/>
          </a:stretch>
        </p:blipFill>
        <p:spPr bwMode="auto">
          <a:xfrm>
            <a:off x="728663" y="0"/>
            <a:ext cx="7451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default\My Documents\Western Civ I Fall 05\Middle Ages\Bayeaux Tapestry\14.jpg"/>
          <p:cNvPicPr>
            <a:picLocks noChangeAspect="1" noChangeArrowheads="1"/>
          </p:cNvPicPr>
          <p:nvPr/>
        </p:nvPicPr>
        <p:blipFill>
          <a:blip r:embed="rId2"/>
          <a:srcRect l="2499" t="5617" r="2499" b="5617"/>
          <a:stretch>
            <a:fillRect/>
          </a:stretch>
        </p:blipFill>
        <p:spPr bwMode="auto">
          <a:xfrm>
            <a:off x="0" y="1263650"/>
            <a:ext cx="91440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default\My Documents\Western Civ I Fall 05\Middle Ages\Bayeaux Tapestry\15.jpg"/>
          <p:cNvPicPr>
            <a:picLocks noChangeAspect="1" noChangeArrowheads="1"/>
          </p:cNvPicPr>
          <p:nvPr/>
        </p:nvPicPr>
        <p:blipFill>
          <a:blip r:embed="rId2"/>
          <a:srcRect l="2499" t="4420" r="2499" b="4420"/>
          <a:stretch>
            <a:fillRect/>
          </a:stretch>
        </p:blipFill>
        <p:spPr bwMode="auto">
          <a:xfrm>
            <a:off x="0" y="862013"/>
            <a:ext cx="91440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default\My Documents\Western Civ I Fall 05\Middle Ages\Bayeaux Tapestry\16.jpg"/>
          <p:cNvPicPr>
            <a:picLocks noChangeAspect="1" noChangeArrowheads="1"/>
          </p:cNvPicPr>
          <p:nvPr/>
        </p:nvPicPr>
        <p:blipFill>
          <a:blip r:embed="rId2"/>
          <a:srcRect l="2499" t="3969" r="2499" b="3969"/>
          <a:stretch>
            <a:fillRect/>
          </a:stretch>
        </p:blipFill>
        <p:spPr bwMode="auto">
          <a:xfrm>
            <a:off x="0" y="541338"/>
            <a:ext cx="91440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default\My Documents\Western Civ I Fall 05\Middle Ages\Bayeaux Tapestry\17.jpg"/>
          <p:cNvPicPr>
            <a:picLocks noChangeAspect="1" noChangeArrowheads="1"/>
          </p:cNvPicPr>
          <p:nvPr/>
        </p:nvPicPr>
        <p:blipFill>
          <a:blip r:embed="rId2"/>
          <a:srcRect l="2499" t="3818" r="2499" b="3818"/>
          <a:stretch>
            <a:fillRect/>
          </a:stretch>
        </p:blipFill>
        <p:spPr bwMode="auto">
          <a:xfrm>
            <a:off x="0" y="1022350"/>
            <a:ext cx="9144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default\My Documents\Western Civ I Fall 05\Middle Ages\Bayeaux Tapestry\18.jpg"/>
          <p:cNvPicPr>
            <a:picLocks noChangeAspect="1" noChangeArrowheads="1"/>
          </p:cNvPicPr>
          <p:nvPr/>
        </p:nvPicPr>
        <p:blipFill>
          <a:blip r:embed="rId2"/>
          <a:srcRect l="3645" t="3333" r="3670" b="3333"/>
          <a:stretch>
            <a:fillRect/>
          </a:stretch>
        </p:blipFill>
        <p:spPr bwMode="auto">
          <a:xfrm>
            <a:off x="1306513" y="0"/>
            <a:ext cx="653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default\My Documents\Western Civ I Fall 05\Middle Ages\Bayeaux Tapestry\19.jpg"/>
          <p:cNvPicPr>
            <a:picLocks noChangeAspect="1" noChangeArrowheads="1"/>
          </p:cNvPicPr>
          <p:nvPr/>
        </p:nvPicPr>
        <p:blipFill>
          <a:blip r:embed="rId2"/>
          <a:srcRect l="3226" t="3435" r="3226" b="3481"/>
          <a:stretch>
            <a:fillRect/>
          </a:stretch>
        </p:blipFill>
        <p:spPr bwMode="auto">
          <a:xfrm>
            <a:off x="900113" y="0"/>
            <a:ext cx="718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default\My Documents\Western Civ I Fall 05\Middle Ages\Bayeaux Tapestry\20.jpg"/>
          <p:cNvPicPr>
            <a:picLocks noChangeAspect="1" noChangeArrowheads="1"/>
          </p:cNvPicPr>
          <p:nvPr/>
        </p:nvPicPr>
        <p:blipFill>
          <a:blip r:embed="rId2"/>
          <a:srcRect l="2679" t="4126" r="2679" b="4126"/>
          <a:stretch>
            <a:fillRect/>
          </a:stretch>
        </p:blipFill>
        <p:spPr bwMode="auto">
          <a:xfrm>
            <a:off x="139700" y="0"/>
            <a:ext cx="886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Meister_von_San_Apollinare_Nuovo_in_Ravenna_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default\My Documents\Western Civ I Fall 05\Middle Ages\Bayeaux Tapestry\21.jpg"/>
          <p:cNvPicPr>
            <a:picLocks noChangeAspect="1" noChangeArrowheads="1"/>
          </p:cNvPicPr>
          <p:nvPr/>
        </p:nvPicPr>
        <p:blipFill>
          <a:blip r:embed="rId2"/>
          <a:srcRect l="2499" t="8432" r="2499" b="8432"/>
          <a:stretch>
            <a:fillRect/>
          </a:stretch>
        </p:blipFill>
        <p:spPr bwMode="auto">
          <a:xfrm>
            <a:off x="0" y="1905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default\My Documents\Western Civ I Fall 05\Middle Ages\Bayeaux Tapestry\22.jpg"/>
          <p:cNvPicPr>
            <a:picLocks noChangeAspect="1" noChangeArrowheads="1"/>
          </p:cNvPicPr>
          <p:nvPr/>
        </p:nvPicPr>
        <p:blipFill>
          <a:blip r:embed="rId2"/>
          <a:srcRect l="6078" t="3333" r="6042" b="3333"/>
          <a:stretch>
            <a:fillRect/>
          </a:stretch>
        </p:blipFill>
        <p:spPr bwMode="auto">
          <a:xfrm>
            <a:off x="2530475" y="0"/>
            <a:ext cx="408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default\My Documents\Western Civ I Fall 05\Middle Ages\Bayeaux Tapestry\23.jpg"/>
          <p:cNvPicPr>
            <a:picLocks noChangeAspect="1" noChangeArrowheads="1"/>
          </p:cNvPicPr>
          <p:nvPr/>
        </p:nvPicPr>
        <p:blipFill>
          <a:blip r:embed="rId2"/>
          <a:srcRect l="2499" t="14792" r="1666" b="14792"/>
          <a:stretch>
            <a:fillRect/>
          </a:stretch>
        </p:blipFill>
        <p:spPr bwMode="auto">
          <a:xfrm>
            <a:off x="0" y="29559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default\My Documents\Western Civ I Fall 05\Middle Ages\Bayeaux Tapestry\24.jpg"/>
          <p:cNvPicPr>
            <a:picLocks noChangeAspect="1" noChangeArrowheads="1"/>
          </p:cNvPicPr>
          <p:nvPr/>
        </p:nvPicPr>
        <p:blipFill>
          <a:blip r:embed="rId2"/>
          <a:srcRect l="2499" t="4134" r="2499" b="4134"/>
          <a:stretch>
            <a:fillRect/>
          </a:stretch>
        </p:blipFill>
        <p:spPr bwMode="auto">
          <a:xfrm>
            <a:off x="0" y="220663"/>
            <a:ext cx="91440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default\My Documents\Western Civ I Fall 05\Middle Ages\Bayeaux Tapestry\25.jpg"/>
          <p:cNvPicPr>
            <a:picLocks noChangeAspect="1" noChangeArrowheads="1"/>
          </p:cNvPicPr>
          <p:nvPr/>
        </p:nvPicPr>
        <p:blipFill>
          <a:blip r:embed="rId2"/>
          <a:srcRect l="2499" t="3957" r="2499" b="5396"/>
          <a:stretch>
            <a:fillRect/>
          </a:stretch>
        </p:blipFill>
        <p:spPr bwMode="auto">
          <a:xfrm>
            <a:off x="0" y="863600"/>
            <a:ext cx="91440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default\My Documents\Western Civ I Fall 05\Middle Ages\Bayeaux Tapestry\26.jpg"/>
          <p:cNvPicPr>
            <a:picLocks noChangeAspect="1" noChangeArrowheads="1"/>
          </p:cNvPicPr>
          <p:nvPr/>
        </p:nvPicPr>
        <p:blipFill>
          <a:blip r:embed="rId2"/>
          <a:srcRect l="3333" t="5867" r="3333" b="5836"/>
          <a:stretch>
            <a:fillRect/>
          </a:stretch>
        </p:blipFill>
        <p:spPr bwMode="auto">
          <a:xfrm>
            <a:off x="0" y="1062038"/>
            <a:ext cx="9144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default\My Documents\Western Civ I Fall 05\Middle Ages\williams_dominions_1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31750"/>
            <a:ext cx="4856163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fig09-E31-2-1-f-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0"/>
            <a:ext cx="30480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4" descr="fig10-E31-2-1-f-56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5" descr="fig11-E31-2-1-f-64v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775" y="0"/>
            <a:ext cx="3070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2" descr="Domesday_book_e31-2-2-f243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20955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6" descr="fig07-E31-1-1-f-23v-2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046538"/>
            <a:ext cx="358140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7" descr="fig06-coloph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3588" y="4267200"/>
            <a:ext cx="33004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5" descr="Tower_of_London,_Traitors_Ga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350" y="0"/>
            <a:ext cx="55816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4" descr="london-tower-lond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29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0" name="Picture 6" descr="toweroflond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97463"/>
            <a:ext cx="914400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 descr="Henry IV at Canossa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676400"/>
            <a:ext cx="5257800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2" descr="zpage181 henry canoss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38433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Meister_von_San_Apollinare_Nuovo_in_Ravenna_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9100" y="1981200"/>
            <a:ext cx="61849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Sant%27_Apollinare_Nuovo09 Port of Classi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Saint_Urbain_II_pr%C3%AAchant_la_croisa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15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 descr="Urban_ii_-_Roman_de_Godfroi_de_Bouill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75" y="3429000"/>
            <a:ext cx="54197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4" descr="CouncilCermo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4713" y="0"/>
            <a:ext cx="29479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arte_croisa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609600"/>
            <a:ext cx="91503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 descr="Folio_95r_-_David%27s_Victory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02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2" descr="SiegeofAntio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3488" y="381000"/>
            <a:ext cx="410051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dmund_blair_leighton_accola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6938" y="228600"/>
            <a:ext cx="443706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2" descr="Dickse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47291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1" descr="Janeiro%20presentes%20do%20Ano%20Novo%20no%20Livro%20de%20Horas%20do%20Duque%20de%20Berry%20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1370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1" descr="Banquet_de_Charles_V_le_Sage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119563" y="228600"/>
            <a:ext cx="50244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minstrel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0"/>
            <a:ext cx="32273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6" descr="ac035.jpg"/>
          <p:cNvPicPr>
            <a:picLocks noChangeAspect="1"/>
          </p:cNvPicPr>
          <p:nvPr/>
        </p:nvPicPr>
        <p:blipFill>
          <a:blip r:embed="rId3"/>
          <a:srcRect l="8000" t="8290" r="8800" b="12955"/>
          <a:stretch>
            <a:fillRect/>
          </a:stretch>
        </p:blipFill>
        <p:spPr bwMode="auto">
          <a:xfrm>
            <a:off x="5911850" y="4495800"/>
            <a:ext cx="32321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2" descr="C:\Documents and Settings\default\My Documents\Western Civ I Fall 05\Middle Ages\Troubadour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81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4" descr="medieval2 musi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362200"/>
            <a:ext cx="19812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 descr="Mort_de_Rola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480060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2" descr="Grandes_chroniques_Rol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43434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 descr="eleono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213" y="0"/>
            <a:ext cx="574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Louis_VII_le_Jeune.gif"/>
          <p:cNvPicPr>
            <a:picLocks noChangeAspect="1"/>
          </p:cNvPicPr>
          <p:nvPr/>
        </p:nvPicPr>
        <p:blipFill>
          <a:blip r:embed="rId2"/>
          <a:srcRect t="2524"/>
          <a:stretch>
            <a:fillRect/>
          </a:stretch>
        </p:blipFill>
        <p:spPr bwMode="auto">
          <a:xfrm>
            <a:off x="0" y="457200"/>
            <a:ext cx="42386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 descr="Louis_VII_ristiretki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219200"/>
            <a:ext cx="487680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Documents and Settings\default\My Documents\Western Civ I Fall 05\Middle Ages\Louis VII preparing for Crusa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9050"/>
            <a:ext cx="7620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Justinian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125663" y="0"/>
            <a:ext cx="4892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 descr="eleono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53609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2" descr="1_100_henry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463" y="228600"/>
            <a:ext cx="37925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70r-1L beck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338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 descr="71v-1L Beck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1013" y="0"/>
            <a:ext cx="35829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4" descr="MuderinCathedral-s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1275" y="4343400"/>
            <a:ext cx="2752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5" descr="StThomasBecke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762000"/>
            <a:ext cx="238283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6" descr="thomasbecket.jpg"/>
          <p:cNvPicPr>
            <a:picLocks noChangeAspect="1"/>
          </p:cNvPicPr>
          <p:nvPr/>
        </p:nvPicPr>
        <p:blipFill>
          <a:blip r:embed="rId6"/>
          <a:srcRect l="5128" t="3590" r="2563" b="6026"/>
          <a:stretch>
            <a:fillRect/>
          </a:stretch>
        </p:blipFill>
        <p:spPr bwMode="auto">
          <a:xfrm>
            <a:off x="-30163" y="4343400"/>
            <a:ext cx="30178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7" descr="Canterbury_cathedral_-_the_place_where_Thomas_Becket_was_murdered_117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4343400"/>
            <a:ext cx="32083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default\My Documents\Western Civ I Fall 05\Middle Ages\Knight of the cart.jpg"/>
          <p:cNvPicPr>
            <a:picLocks noChangeAspect="1" noChangeArrowheads="1"/>
          </p:cNvPicPr>
          <p:nvPr/>
        </p:nvPicPr>
        <p:blipFill>
          <a:blip r:embed="rId2"/>
          <a:srcRect l="5502" t="3780" r="3503" b="2625"/>
          <a:stretch>
            <a:fillRect/>
          </a:stretch>
        </p:blipFill>
        <p:spPr bwMode="auto">
          <a:xfrm>
            <a:off x="709613" y="0"/>
            <a:ext cx="7789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Documents and Settings\default\My Documents\Western Civ I Fall 05\Middle Ages\fontev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800"/>
            <a:ext cx="9144000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 descr="1_123_richard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08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2" descr="Richard1TombFntrv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447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ontevraud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322513"/>
            <a:ext cx="66294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 descr="Aleanor_of_Aqutaine_and_Henri_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 descr="1_132_joh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67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2" descr="C:\Documents and Settings\default\My Documents\Western Civ I Fall 05\Middle Ages\King%20John%20%28tomb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7925" y="0"/>
            <a:ext cx="415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magna_car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32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5" name="Picture 3" descr="Magna Carta 12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76400"/>
            <a:ext cx="5410200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Documents and Settings\default\My Documents\Western Civ I Fall 05\Middle Ages\Hildegard of Bing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53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2" descr="hildegard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00"/>
            <a:ext cx="3581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BartolomeoVirginBernar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2672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4" descr="vision bernard of clairvau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475" y="0"/>
            <a:ext cx="4835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avenna-sanvitale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San%20Vit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40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Documents and Settings\default\My Documents\Western Civ I Fall 05\Middle Ages\bernard_clairvaux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3219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7" name="Picture 2" descr="2appari Bernard of Clairvau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8813" y="228600"/>
            <a:ext cx="5945187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 descr="Abelard_and_Helois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0"/>
            <a:ext cx="515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AbelardHeloiseTomb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00"/>
            <a:ext cx="9144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St-thomas-aquina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092700" y="381000"/>
            <a:ext cx="40513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1" descr="Giovanni_di_Paolo_St__Thomas_Aquinas_Confounding_Averro%C3%ABs.jpg"/>
          <p:cNvPicPr>
            <a:picLocks noGrp="1" noChangeAspect="1"/>
          </p:cNvPicPr>
          <p:nvPr isPhoto="1"/>
        </p:nvPicPr>
        <p:blipFill>
          <a:blip r:embed="rId3"/>
          <a:srcRect t="4443" b="4443"/>
          <a:stretch>
            <a:fillRect/>
          </a:stretch>
        </p:blipFill>
        <p:spPr bwMode="auto">
          <a:xfrm>
            <a:off x="0" y="1066800"/>
            <a:ext cx="51022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1" descr="Laurentius_de_Voltolina_0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49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" descr="Map_of_Medieval_Universitie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733425" y="0"/>
            <a:ext cx="7677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default\My Documents\Western Civ I Fall 05\Middle Ages\sainte_foy2.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949325"/>
            <a:ext cx="2541588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2" descr="C:\Documents and Settings\default\My Documents\Western Civ I Fall 05\Middle Ages\Conques aer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2" descr="C:\Documents and Settings\default\My Documents\Western Civ I Fall 05\Middle Ages\Conques exterior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359025"/>
            <a:ext cx="27432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2" descr="C:\Documents and Settings\default\My Documents\Western Civ I Fall 05\Middle Ages\RomanesqueAbbeyChSaiteFoyPl.jpg"/>
          <p:cNvPicPr>
            <a:picLocks noChangeAspect="1" noChangeArrowheads="1"/>
          </p:cNvPicPr>
          <p:nvPr/>
        </p:nvPicPr>
        <p:blipFill>
          <a:blip r:embed="rId5"/>
          <a:srcRect l="7678" t="3125" r="7555"/>
          <a:stretch>
            <a:fillRect/>
          </a:stretch>
        </p:blipFill>
        <p:spPr bwMode="auto">
          <a:xfrm>
            <a:off x="152400" y="2544763"/>
            <a:ext cx="32004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2" descr="C:\Documents and Settings\default\My Documents\Western Civ I Fall 05\Middle Ages\Conques Tympanu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3238" y="0"/>
            <a:ext cx="35607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1" descr="ND-en-Vaux_Chapiteau_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11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2" descr="C:\Documents and Settings\default\My Documents\Western Civ I Fall 05\Middle Ages\Conques capit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19050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Documents and Settings\default\My Documents\Western Civ I Fall 05\Middle Ages\Conques interior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4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2" descr="C:\Documents and Settings\default\My Documents\Western Civ I Fall 05\Middle Ages\Conques interior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38" y="0"/>
            <a:ext cx="4602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Documents and Settings\default\My Documents\Western Civ I Fall 05\Middle Ages\Romanesque%20construc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0"/>
            <a:ext cx="6457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3" descr="ar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0"/>
            <a:ext cx="44196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Justinia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41100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2dome san vit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8450" y="1371600"/>
            <a:ext cx="50355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vezelayfro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830263"/>
            <a:ext cx="419100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3" descr="Vezelay-Basilique-Ne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Southx durh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4433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1" name="Picture 3" descr="Durham_Kathedrale_Kreuzga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438" y="306388"/>
            <a:ext cx="4627562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IMG0603 durh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2763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 descr="durham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2" descr="C:\Documents and Settings\default\My Documents\Western Civ I Fall 05\Middle Ages\Durham interior ribbed v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29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Documents and Settings\default\My Documents\Western Civ I Fall 05\Middle Ages\Flying Buttr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7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2" descr="Bordeaux-cathedral-aeri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3" descr="buttre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684588"/>
            <a:ext cx="4876800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1" descr="Suger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773363" y="0"/>
            <a:ext cx="3595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1" descr="ext-cc-djof st. den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0"/>
            <a:ext cx="5151437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Documents and Settings\default\My Documents\Western Civ I Fall 05\Middle Ages\St-DenisAmbula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windows2-cc-existential-hero st. den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 descr="60645892__DSC1047_hdr_small.jpg"/>
          <p:cNvPicPr>
            <a:picLocks noChangeAspect="1"/>
          </p:cNvPicPr>
          <p:nvPr/>
        </p:nvPicPr>
        <p:blipFill>
          <a:blip r:embed="rId3"/>
          <a:srcRect l="5000" t="7001" r="5000" b="7001"/>
          <a:stretch>
            <a:fillRect/>
          </a:stretch>
        </p:blipFill>
        <p:spPr bwMode="auto">
          <a:xfrm>
            <a:off x="2971800" y="274320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Gothic-All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8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2" descr="C:\Documents and Settings\default\My Documents\Western Civ I Fall 05\Middle Ages\Gothic%20construction%201.jpg"/>
          <p:cNvPicPr>
            <a:picLocks noChangeAspect="1" noChangeArrowheads="1"/>
          </p:cNvPicPr>
          <p:nvPr/>
        </p:nvPicPr>
        <p:blipFill>
          <a:blip r:embed="rId3"/>
          <a:srcRect t="5846" b="11140"/>
          <a:stretch>
            <a:fillRect/>
          </a:stretch>
        </p:blipFill>
        <p:spPr bwMode="auto">
          <a:xfrm>
            <a:off x="5791200" y="1235075"/>
            <a:ext cx="3352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1" descr="Cathedral_of_Amiens_fro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Meister_von_San_Vitale_in_Ravenna_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088"/>
            <a:ext cx="9144000" cy="67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" descr="Amiens_cathedral_nave-wes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2" descr="Amiens_cathedral_vaul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1" descr="Beauvais_Cathedral_SE_exteri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1" descr="Chartres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2" descr="C:\Documents and Settings\default\My Documents\Western Civ I Fall 05\Middle Ages\Chartres aerial 2.jpg"/>
          <p:cNvPicPr>
            <a:picLocks noChangeAspect="1" noChangeArrowheads="1"/>
          </p:cNvPicPr>
          <p:nvPr/>
        </p:nvPicPr>
        <p:blipFill>
          <a:blip r:embed="rId3"/>
          <a:srcRect l="2499" t="3751" r="13333" b="3751"/>
          <a:stretch>
            <a:fillRect/>
          </a:stretch>
        </p:blipFill>
        <p:spPr bwMode="auto">
          <a:xfrm>
            <a:off x="0" y="1600200"/>
            <a:ext cx="48879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" descr="Chartres2006_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1150"/>
            <a:ext cx="49022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2" descr="Chartres2006_0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4900" y="6096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" descr="chartres-window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2" descr="slide8c Chatres nav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775" y="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Documents and Settings\default\My Documents\Western Civ I Fall 05\Middle Ages\Facade-notre-dame-paris-ciel-ble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4630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3" descr="Notre-Dame_de_Paris_Cathedral%2C_Paris%2C_Fran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1" descr="Cathedral_Notre-Dame_de_Reims%2C_France-PerCor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5325" y="0"/>
            <a:ext cx="463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2" descr="med_reims_ex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44958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 descr="Cath%C3%A9drale_de_Reims_int%C3%A9rieu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" descr="Reims_Cathedral%2C_interior_%286%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 descr="Reims_Cathedral%2C_exterior_%287%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Theodora_mosaik_ravenn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5638800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Meister_von_San_Vitale_in_Ravenna_0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750" y="1143000"/>
            <a:ext cx="3524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 descr="Construction_d_Aix-la-Chapell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76263" y="0"/>
            <a:ext cx="7989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" descr="Conciergerie_von_N Palais de Justi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975"/>
            <a:ext cx="91440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 descr="St_chapelle_low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Documents and Settings\default\My Documents\Western Civ I Fall 05\Middle Ages\StChapel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1" descr="Sainte_chapelle_-_Upper_lev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PhilippeLeB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0"/>
            <a:ext cx="27463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 descr="Philippe_IV_le_Bel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6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 descr="Philippe4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114675"/>
            <a:ext cx="2743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:\Documents and Settings\default\My Documents\Western Civ I Fall 05\Middle Ages\pape-clement-cin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23733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3" descr="B_Clemens_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388" y="0"/>
            <a:ext cx="3757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Picture 3" descr="p_nobile_sala1_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676400"/>
            <a:ext cx="367982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Vue_d%27ensemble_du_Palais_des_Papes_et_de_la_cath%C3%A9drale_Notre_-Dame-des-_Dom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:\Documents and Settings\default\My Documents\Western Civ I Fall 05\Middle Ages\Papal Palace Avign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1" descr="4hayez crusade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0"/>
            <a:ext cx="4343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3" name="Picture 2" descr="templar_knight_crusaders_in_battle_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241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4" name="Picture 3" descr="Templars_Burn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0"/>
            <a:ext cx="30305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5" name="Picture 5" descr="UK-F-208.jpg"/>
          <p:cNvPicPr>
            <a:picLocks noChangeAspect="1"/>
          </p:cNvPicPr>
          <p:nvPr/>
        </p:nvPicPr>
        <p:blipFill>
          <a:blip r:embed="rId5"/>
          <a:srcRect b="5556"/>
          <a:stretch>
            <a:fillRect/>
          </a:stretch>
        </p:blipFill>
        <p:spPr bwMode="auto">
          <a:xfrm>
            <a:off x="3278188" y="2438400"/>
            <a:ext cx="312261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6" name="Picture 4" descr="UK-F-199.jpg"/>
          <p:cNvPicPr>
            <a:picLocks noChangeAspect="1"/>
          </p:cNvPicPr>
          <p:nvPr/>
        </p:nvPicPr>
        <p:blipFill>
          <a:blip r:embed="rId6"/>
          <a:srcRect l="12962" t="3616" r="18520" b="4942"/>
          <a:stretch>
            <a:fillRect/>
          </a:stretch>
        </p:blipFill>
        <p:spPr bwMode="auto">
          <a:xfrm>
            <a:off x="6705600" y="2438400"/>
            <a:ext cx="2209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default\My Documents\Western Civ I Fall 05\Middle Ages\Hagia Sophia exterior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0"/>
            <a:ext cx="89154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lemens_VI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4788" y="0"/>
            <a:ext cx="25892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Picture 3" descr="Innozenz_VI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09950"/>
            <a:ext cx="25908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Picture 4" descr="Urban_V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429000"/>
            <a:ext cx="25765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5" descr="Gregor_XI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1775" y="3429000"/>
            <a:ext cx="2562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Picture 6" descr="John2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14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7" descr="Benedikt_XII1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0"/>
            <a:ext cx="2660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Documents and Settings\default\My Documents\Western Civ I Fall 05\Middle Ages\PopeGregoryX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855913"/>
            <a:ext cx="4114800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Picture 2" descr="Great_schism_1378_1417-C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770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1" descr="El_Greco%2C_St_Dominic_in_Pray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25" y="0"/>
            <a:ext cx="5159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3" descr="San_Domenico8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13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Documents and Settings\default\My Documents\Western Civ I Fall 05\Middle Ages\St. Francis contempor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133600"/>
            <a:ext cx="41290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4" descr="Giotto_-_Legend_of_St_Francis_-_-19-_-_Stigmatization_of_St_Franci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000" y="0"/>
            <a:ext cx="330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5" descr="Giotto_-_Legend_of_St_Francis_-_-05-_-_Renunciation_of_Wordly_Good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08325"/>
            <a:ext cx="32766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" descr="sk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ommaso_Laureti_Triumph_of_Christianity.jpg"/>
          <p:cNvPicPr>
            <a:picLocks noChangeAspect="1"/>
          </p:cNvPicPr>
          <p:nvPr/>
        </p:nvPicPr>
        <p:blipFill>
          <a:blip r:embed="rId3"/>
          <a:srcRect r="11559"/>
          <a:stretch>
            <a:fillRect/>
          </a:stretch>
        </p:blipFill>
        <p:spPr>
          <a:xfrm>
            <a:off x="3352800" y="685800"/>
            <a:ext cx="2781300" cy="35814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 descr="st-peters-by-n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0"/>
            <a:ext cx="4359212" cy="2728771"/>
          </a:xfrm>
          <a:prstGeom prst="flowChartDocumen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6" name="Picture 5" descr="Rome_Foru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00600"/>
            <a:ext cx="5090921" cy="2057400"/>
          </a:xfrm>
          <a:prstGeom prst="flowChartDocument">
            <a:avLst/>
          </a:prstGeom>
          <a:effectLst>
            <a:softEdge rad="6350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9" name="Picture 8" descr="Notre_Dame_de_Paris_on_%C3%8Ele_de_la_Cit%C3%A9_-_July_2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8076" y="4572000"/>
            <a:ext cx="5055924" cy="2133600"/>
          </a:xfrm>
          <a:prstGeom prst="flowChartManualInput">
            <a:avLst/>
          </a:prstGeom>
          <a:effectLst>
            <a:softEdge rad="635000"/>
          </a:effectLst>
          <a:scene3d>
            <a:camera prst="perspectiveContrastingLeftFacing"/>
            <a:lightRig rig="threePt" dir="t"/>
          </a:scene3d>
        </p:spPr>
      </p:pic>
      <p:pic>
        <p:nvPicPr>
          <p:cNvPr id="10" name="Picture 9" descr="2191 spire.jpg"/>
          <p:cNvPicPr>
            <a:picLocks noChangeAspect="1"/>
          </p:cNvPicPr>
          <p:nvPr/>
        </p:nvPicPr>
        <p:blipFill>
          <a:blip r:embed="rId7" cstate="print"/>
          <a:srcRect l="6416"/>
          <a:stretch>
            <a:fillRect/>
          </a:stretch>
        </p:blipFill>
        <p:spPr>
          <a:xfrm>
            <a:off x="6838335" y="381000"/>
            <a:ext cx="2305665" cy="51054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 descr="13647 candl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50" y="3429000"/>
            <a:ext cx="2571750" cy="3429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 descr="illusmedmanu.jpg"/>
          <p:cNvPicPr>
            <a:picLocks noChangeAspect="1"/>
          </p:cNvPicPr>
          <p:nvPr/>
        </p:nvPicPr>
        <p:blipFill>
          <a:blip r:embed="rId9" cstate="print"/>
          <a:srcRect r="2753"/>
          <a:stretch>
            <a:fillRect/>
          </a:stretch>
        </p:blipFill>
        <p:spPr>
          <a:xfrm>
            <a:off x="2827313" y="0"/>
            <a:ext cx="1135087" cy="15239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007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86400" y="0"/>
            <a:ext cx="1156422" cy="1600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 descr="vmm1o swor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606817" flipV="1">
            <a:off x="2311957" y="1026812"/>
            <a:ext cx="3352800" cy="538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vmm1o swor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2799333" flipV="1">
            <a:off x="3758515" y="1029056"/>
            <a:ext cx="3352800" cy="53854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efault\My Documents\Western Civ I Fall 05\Middle Ages\St. Basil the gre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16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St basi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9075" y="0"/>
            <a:ext cx="3844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026_Basil_ITV_11-199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813" y="3048000"/>
            <a:ext cx="28432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default\My Documents\Western Civ I Fall 05\Middle Ages\hagia_sophia interior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196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Documents and Settings\default\My Documents\Western Civ I Fall 05\Middle Ages\hagia_sophia interior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025" y="0"/>
            <a:ext cx="449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default\My Documents\Western Civ I Fall 05\Middle Ages\Hagia Sophia interi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1163"/>
            <a:ext cx="91440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default\My Documents\Western Civ I Fall 05\Middle Ages\Hagia Sophia cutaw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19050"/>
            <a:ext cx="76962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default\My Documents\Western Civ I Fall 05\Middle Ages\Map_06.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"/>
            <a:ext cx="91440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407188_thb-1 tacit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2733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 descr="handschrift3_klein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3505200"/>
            <a:ext cx="39608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Romans%20and%20Barbarians%202.jpg"/>
          <p:cNvPicPr>
            <a:picLocks noChangeAspect="1"/>
          </p:cNvPicPr>
          <p:nvPr/>
        </p:nvPicPr>
        <p:blipFill>
          <a:blip r:embed="rId4"/>
          <a:srcRect l="6902" t="2174" b="6522"/>
          <a:stretch>
            <a:fillRect/>
          </a:stretch>
        </p:blipFill>
        <p:spPr bwMode="auto">
          <a:xfrm>
            <a:off x="0" y="0"/>
            <a:ext cx="38862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tacitus_68_2_f6v_11-1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3629025"/>
            <a:ext cx="23495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scriptorium_1_lg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45720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0-36 Flavian woma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41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Venu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3810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C:\Documents and Settings\default\My Documents\Western Civ I Fall 05\Rome\Roman beauty 1st centu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0"/>
            <a:ext cx="271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default\My Documents\Western Civ I Fall 05\Middle Ages\Map_06.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default\My Documents\Western Civ I Fall 05\Middle Ages\Map of Germanic peop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-23813"/>
            <a:ext cx="86106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default\My Documents\Western Civ I Fall 05\Middle Ages\sf053f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9144000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lg_unit10_the%20dark%20ages_image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7488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purse_clos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4418013"/>
            <a:ext cx="320040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efault\My Documents\Western Civ I Fall 05\Middle Ages\st-jerome dur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088" y="0"/>
            <a:ext cx="5203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SuttonHooTikiBuck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0"/>
            <a:ext cx="3051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default\My Documents\Western Civ I Fall 05\Middle Ages\Curled-up Panther Scythian 6th Century 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0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C:\Documents and Settings\default\My Documents\Western Civ I Fall 05\Middle Ages\Bird of prey from shiel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C:\Documents and Settings\default\My Documents\Western Civ I Fall 05\Middle Ages\Visigothic harness 6th century Sp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63950"/>
            <a:ext cx="20574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SHShoulder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8238" y="3389313"/>
            <a:ext cx="546576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shield_mount2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3733800"/>
            <a:ext cx="16287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Statue-Augustu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300288" y="0"/>
            <a:ext cx="4541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lov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381000"/>
            <a:ext cx="47625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default\My Documents\Western Civ I Fall 05\Middle Ages\Clovis bapti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8513" y="0"/>
            <a:ext cx="5005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regory%20The%20Grea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0"/>
            <a:ext cx="23463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C:\Documents and Settings\default\My Documents\Western Civ I Fall 05\Middle Ages\Pope Gregory the Gre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124200"/>
            <a:ext cx="28622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Francisco_de_Zurbar%C3%A1n_040 Pope Gregory Gre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2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music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7075" y="0"/>
            <a:ext cx="5149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foxe018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43000"/>
            <a:ext cx="42275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Documents and Settings\default\My Documents\Western Civ I Fall 05\Middle Ages\King Edwin's Palace 7th Centu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5525" y="0"/>
            <a:ext cx="3038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foxe01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86100"/>
            <a:ext cx="36957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bede.gif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bede manuscrip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44525"/>
            <a:ext cx="42672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default\My Documents\Western Civ I Fall 05\Middle Ages\Merovingian 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-14288"/>
            <a:ext cx="7391400" cy="681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t%20Benedict%20icon%20fu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2513" y="23813"/>
            <a:ext cx="4281487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C:\Documents and Settings\default\My Documents\Western Civ I Fall 05\Middle Ages\StBenedi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Objets_m%C3%A9rovingie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1763" y="0"/>
            <a:ext cx="5202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 descr="Orecchini_ostrogoti.jpg"/>
          <p:cNvPicPr>
            <a:picLocks noChangeAspect="1"/>
          </p:cNvPicPr>
          <p:nvPr/>
        </p:nvPicPr>
        <p:blipFill>
          <a:blip r:embed="rId3"/>
          <a:srcRect l="12500" r="22221"/>
          <a:stretch>
            <a:fillRect/>
          </a:stretch>
        </p:blipFill>
        <p:spPr bwMode="auto">
          <a:xfrm>
            <a:off x="0" y="1143000"/>
            <a:ext cx="39131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default\My Documents\Western Civ I Fall 05\Middle Ages\Merovingian reliquary 7th centu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3025" y="1981200"/>
            <a:ext cx="39909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PurseReliquary8C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50609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Beowul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6975" y="0"/>
            <a:ext cx="540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beowulf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369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beowulf8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254500"/>
            <a:ext cx="28194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teuben_-_Bataille_de_Poitier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66341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C:\Documents and Settings\default\My Documents\Western Civ I Fall 05\Middle Ages\mart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0"/>
            <a:ext cx="27432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00479201 coronation Pepin the Short.jpg"/>
          <p:cNvPicPr>
            <a:picLocks noChangeAspect="1"/>
          </p:cNvPicPr>
          <p:nvPr/>
        </p:nvPicPr>
        <p:blipFill>
          <a:blip r:embed="rId2"/>
          <a:srcRect l="7246" t="3751" r="7246" b="6250"/>
          <a:stretch>
            <a:fillRect/>
          </a:stretch>
        </p:blipFill>
        <p:spPr bwMode="auto">
          <a:xfrm>
            <a:off x="0" y="0"/>
            <a:ext cx="46212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p_nobile_sala3_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pepincrowncolou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256088"/>
            <a:ext cx="303530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Karl_der_gro%C3%9Fe.jpg"/>
          <p:cNvPicPr>
            <a:picLocks noChangeAspect="1"/>
          </p:cNvPicPr>
          <p:nvPr/>
        </p:nvPicPr>
        <p:blipFill>
          <a:blip r:embed="rId2"/>
          <a:srcRect l="7349" r="5937"/>
          <a:stretch>
            <a:fillRect/>
          </a:stretch>
        </p:blipFill>
        <p:spPr bwMode="auto">
          <a:xfrm>
            <a:off x="0" y="76200"/>
            <a:ext cx="43465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 descr="C:\Documents and Settings\default\My Documents\Western Civ I Fall 05\Middle Ages\A01_CharlemagneBust.jpg"/>
          <p:cNvPicPr>
            <a:picLocks noChangeAspect="1" noChangeArrowheads="1"/>
          </p:cNvPicPr>
          <p:nvPr/>
        </p:nvPicPr>
        <p:blipFill>
          <a:blip r:embed="rId3"/>
          <a:srcRect b="2222"/>
          <a:stretch>
            <a:fillRect/>
          </a:stretch>
        </p:blipFill>
        <p:spPr bwMode="auto">
          <a:xfrm>
            <a:off x="4232275" y="76200"/>
            <a:ext cx="49117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Charlemagne's empire.bmp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87363" y="0"/>
            <a:ext cx="816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Raban-Maur_Alcuin_Otgar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0"/>
            <a:ext cx="6896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einhard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0"/>
            <a:ext cx="5592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oinhoard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981075" y="0"/>
            <a:ext cx="7180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sodoma2 St benedic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88" y="0"/>
            <a:ext cx="5229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default\My Documents\Western Civ I Fall 05\Middle Ages\charlemagne_alcui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7050" y="1644650"/>
            <a:ext cx="6076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carolusmagn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9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emplargallery5 philip iv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0"/>
            <a:ext cx="701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default\My Documents\Western Civ I Fall 05\Middle Ages\Holy_roman_Empire_Ma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Aachen_Cathedral_North_View_at_Even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7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" descr="AachenerDomOst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130550"/>
            <a:ext cx="43434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AachenerDomPortal_pan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1448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 descr="AachenerDomVomKatschho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8763" y="0"/>
            <a:ext cx="3805237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4" descr="AachenerDomVomMuensterplat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84525"/>
            <a:ext cx="42672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AachenDomInsideOktog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14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Aachener_dom_oktag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863" y="0"/>
            <a:ext cx="5291137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Barbarossaleuch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716338"/>
            <a:ext cx="39624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AachenerDomDeck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13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Aachen_Cathedral_Octagon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Aachen_Cathedral_Octagon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4290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 descr="AachenerDomAps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default\My Documents\Western Civ I Fall 05\Middle Ages\Louis the Pio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413" y="103188"/>
            <a:ext cx="5337175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Div__of_Carolingian_Empire_AD_843.jpg"/>
          <p:cNvPicPr>
            <a:picLocks noGrp="1" noChangeAspect="1"/>
          </p:cNvPicPr>
          <p:nvPr isPhoto="1"/>
        </p:nvPicPr>
        <p:blipFill>
          <a:blip r:embed="rId2"/>
          <a:srcRect l="2940" t="10001" r="4179" b="10001"/>
          <a:stretch>
            <a:fillRect/>
          </a:stretch>
        </p:blipFill>
        <p:spPr bwMode="auto">
          <a:xfrm>
            <a:off x="990600" y="26988"/>
            <a:ext cx="7115175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scriptorium-monk-at-work-1142x1071.jpg"/>
          <p:cNvPicPr>
            <a:picLocks noGrp="1" noChangeAspect="1"/>
          </p:cNvPicPr>
          <p:nvPr isPhoto="1"/>
        </p:nvPicPr>
        <p:blipFill>
          <a:blip r:embed="rId2"/>
          <a:srcRect b="3333"/>
          <a:stretch>
            <a:fillRect/>
          </a:stretch>
        </p:blipFill>
        <p:spPr bwMode="auto">
          <a:xfrm>
            <a:off x="0" y="0"/>
            <a:ext cx="47910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 descr="medieval_book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7466013" y="0"/>
            <a:ext cx="16779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 descr="monkinscriptorium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0" y="4518025"/>
            <a:ext cx="33528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scriptorium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5124450"/>
            <a:ext cx="21336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5" descr="gregory-dialogos.jpg"/>
          <p:cNvPicPr>
            <a:picLocks noGrp="1" noChangeAspect="1"/>
          </p:cNvPicPr>
          <p:nvPr isPhoto="1"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2363788"/>
            <a:ext cx="35814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6" descr="ModenaBiblEstenseCodGr1Fol11vMatt.jpg"/>
          <p:cNvPicPr>
            <a:picLocks noGrp="1" noChangeAspect="1"/>
          </p:cNvPicPr>
          <p:nvPr isPhoto="1"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0"/>
            <a:ext cx="19240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t__Benedict_delivering_his_rule_to_the_monks_of_his_ord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5238" y="0"/>
            <a:ext cx="6583362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Meister_des_Evangeliars_von_Echternach_0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8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 descr="BookOfDurrowLion.jpg"/>
          <p:cNvPicPr>
            <a:picLocks noGrp="1" noChangeAspect="1"/>
          </p:cNvPicPr>
          <p:nvPr isPhoto="1"/>
        </p:nvPicPr>
        <p:blipFill>
          <a:blip r:embed="rId3"/>
          <a:srcRect l="2005" r="8749"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BookDurrowCarpetPage2.gif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321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2" descr="BookOfDurrowFolio125vCarpetPage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0"/>
            <a:ext cx="33575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Meister_des_Book_of_Lindisfarne_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7988" y="2743200"/>
            <a:ext cx="3457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Meister_des_Book_of_Durrow_0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52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" descr="C:\Documents and Settings\default\My Documents\Western Civ I Fall 05\Middle Ages\St. Matthew Echternacht Gospel ca.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9725" y="3124200"/>
            <a:ext cx="24542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 descr="Irischer_Meister_0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676400"/>
            <a:ext cx="32004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4" descr="BookDimmaEvangelistPortrai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0700" y="0"/>
            <a:ext cx="2273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5" descr="CodexAureusEmmeramDetAdorat.jpg"/>
          <p:cNvPicPr>
            <a:picLocks noGrp="1" noChangeAspect="1"/>
          </p:cNvPicPr>
          <p:nvPr isPhoto="1"/>
        </p:nvPicPr>
        <p:blipFill>
          <a:blip r:embed="rId6"/>
          <a:srcRect/>
          <a:stretch>
            <a:fillRect/>
          </a:stretch>
        </p:blipFill>
        <p:spPr bwMode="auto">
          <a:xfrm>
            <a:off x="0" y="4038600"/>
            <a:ext cx="20812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coronation_matth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7463"/>
            <a:ext cx="57753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AachenGospelsFolio13rFourEvangelistsPag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940175" y="0"/>
            <a:ext cx="5203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15-p-02x ebb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600200"/>
            <a:ext cx="403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image019 ebbo gospel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113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indisfarne_Castle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0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 descr="Picture%20027 lindisfar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6" descr="holyisle-0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Lindisfarne_Northumberla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15-p-03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113" y="0"/>
            <a:ext cx="531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15-p-01x Lindisfar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8350" y="0"/>
            <a:ext cx="506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lind_newlarge.jpg"/>
          <p:cNvPicPr>
            <a:picLocks noChangeAspect="1"/>
          </p:cNvPicPr>
          <p:nvPr/>
        </p:nvPicPr>
        <p:blipFill>
          <a:blip r:embed="rId2"/>
          <a:srcRect r="8420" b="545"/>
          <a:stretch>
            <a:fillRect/>
          </a:stretch>
        </p:blipFill>
        <p:spPr bwMode="auto">
          <a:xfrm>
            <a:off x="1828800" y="0"/>
            <a:ext cx="5522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stone-cc-madie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572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6" descr="Rune_stone_exhibited_in_the_Terminal_2_of_the_Arlanda_Airport_%28Stockhoml%2C_Sweden%2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3494088"/>
            <a:ext cx="2590800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8" descr="Trikvetr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1513"/>
            <a:ext cx="236220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9" descr="UniversityParkRuneStone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400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10" descr="UniversityParkRuneStone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5100" y="0"/>
            <a:ext cx="26289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5" descr="Granavollen_rune_stone_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4214813"/>
            <a:ext cx="11398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4" descr="%C3%96g165_Runsten_vid_V%C3%A5rfrukyrkan%2C_Sk%C3%A4nning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4267200"/>
            <a:ext cx="1511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oethius_and_Simmacho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68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H374_0004r Boethi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13" y="977900"/>
            <a:ext cx="4243387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default\My Documents\Western Civ I Fall 05\Middle Ages\Viking longboat 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"/>
            <a:ext cx="91440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default\My Documents\Western Civ I Fall 05\Middle Ages\VikingShipRoskildeFjord_BobKri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113"/>
            <a:ext cx="9144000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default\My Documents\Western Civ I Fall 05\Middle Ages\osebe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63913"/>
            <a:ext cx="48768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7" descr="Oseber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3581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9" descr="Oseberg_longshi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5500" y="3641725"/>
            <a:ext cx="323850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8" descr="Osebergskipet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15-s-01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1588"/>
            <a:ext cx="88360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metalwork0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 rot="10800000" flipH="1" flipV="1">
            <a:off x="2895600" y="0"/>
            <a:ext cx="3581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2" descr="C:\Documents and Settings\default\My Documents\Western Civ I Fall 05\Middle Ages\Viking swo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0"/>
            <a:ext cx="26670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 descr="viking%20sword%20bronze%20hand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20950"/>
            <a:ext cx="28194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4" descr="photo-18 spea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050" y="2895600"/>
            <a:ext cx="20129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5" descr="photo-15 swor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1524000"/>
            <a:ext cx="3429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6" descr="gothic-shield-luxury_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194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 descr="Medieval%20Battle%20Ax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1295400"/>
            <a:ext cx="2527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9" descr="WE-Hero's_Axe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56513" y="2895600"/>
            <a:ext cx="14874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7" descr="47739 viking hilt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95600" y="2563813"/>
            <a:ext cx="2667000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valkyrie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2" descr="Th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163763"/>
            <a:ext cx="32004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default\My Documents\Western Civ I Fall 05\Middle Ages\Vikings-Voya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3" y="342900"/>
            <a:ext cx="90201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default\My Documents\Western Civ I Fall 05\Middle Ages\repro Viking long hou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default\My Documents\Western Civ I Fall 05\Middle Ages\Viking grinding st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ngland-878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8488" y="0"/>
            <a:ext cx="540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upboar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86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default\My Documents\Western Civ I Fall 05\Middle Ages\man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191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2" descr="010 Feudal man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225" y="685800"/>
            <a:ext cx="49307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default\My Documents\Western Civ I Fall 05\Middle Ages\plow_mediev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900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" descr="Marco%20duque%20Ber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37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Berryoctob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5388" y="0"/>
            <a:ext cx="4392612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lluminatedimage_lr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825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default\My Documents\Western Civ I Fall 05\Middle Ages\Vassals Knig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474788"/>
            <a:ext cx="7162800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2" descr="250px-Rolandfeal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9080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default\My Documents\Western Civ I Fall 05\Middle Ages\mott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2613"/>
            <a:ext cx="91440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Clough_castle_motte_and_bailey_County_Dow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2" descr="Chateau_a_motte_saint_sylv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 descr="Donjon_chateau_a_motte_saint_sylvai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0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Motte_f%C3%A9odale_La_Chaine_Longeville_Vend%C3%A9e_S52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5350" y="685800"/>
            <a:ext cx="3168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Totnes_Castle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4" descr="Motte_Stranra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2133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beaumaris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2" descr="dolwyd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0200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3" descr="raglan01.jpg"/>
          <p:cNvPicPr>
            <a:picLocks noChangeAspect="1"/>
          </p:cNvPicPr>
          <p:nvPr/>
        </p:nvPicPr>
        <p:blipFill>
          <a:blip r:embed="rId4"/>
          <a:srcRect b="13333"/>
          <a:stretch>
            <a:fillRect/>
          </a:stretch>
        </p:blipFill>
        <p:spPr bwMode="auto">
          <a:xfrm>
            <a:off x="3633788" y="3276600"/>
            <a:ext cx="551021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4" descr="beaumaris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52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sdist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175" y="0"/>
            <a:ext cx="634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default\My Documents\Western Civ I Fall 05\Middle Ages\Typical_Medieval_Farm_Hou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2908300"/>
            <a:ext cx="58039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2" descr="cruz_hou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3" descr="boarhunt%20view%202006%20adjust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0"/>
            <a:ext cx="533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4" descr="medieval hous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7600"/>
            <a:ext cx="3333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3E3 theodpri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7625"/>
            <a:ext cx="76962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carcassonne_1600x1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02streetlar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default\My Documents\Western Civ I Fall 05\Middle Ages\Edward the Confess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0" y="0"/>
            <a:ext cx="267970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2" descr="edward_confess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2514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3" descr="edward-confess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0"/>
            <a:ext cx="350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4" descr="wilton edward confesso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3590925"/>
            <a:ext cx="45720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onfcrown edward confess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7875"/>
            <a:ext cx="91440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westconf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4175"/>
            <a:ext cx="55308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2" descr="edward confessor death bi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8963" y="152400"/>
            <a:ext cx="47450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3" descr="edward confessor deat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811588"/>
            <a:ext cx="373380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1_081_william2.jpg"/>
          <p:cNvPicPr>
            <a:picLocks noChangeAspect="1"/>
          </p:cNvPicPr>
          <p:nvPr/>
        </p:nvPicPr>
        <p:blipFill>
          <a:blip r:embed="rId2"/>
          <a:srcRect b="12222"/>
          <a:stretch>
            <a:fillRect/>
          </a:stretch>
        </p:blipFill>
        <p:spPr bwMode="auto">
          <a:xfrm>
            <a:off x="2286000" y="0"/>
            <a:ext cx="4791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default\My Documents\Western Civ I Fall 05\Middle Ages\harold-ii-eng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2675" y="1676400"/>
            <a:ext cx="29813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2" descr="Harold Godwinson.jpg"/>
          <p:cNvPicPr>
            <a:picLocks noChangeAspect="1"/>
          </p:cNvPicPr>
          <p:nvPr/>
        </p:nvPicPr>
        <p:blipFill>
          <a:blip r:embed="rId3"/>
          <a:srcRect l="9238" r="9238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CaenStEtienn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1" descr="AbbDames_fa%C3%A7ade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attle of Stamford Brid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9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1" descr="Main%201Stamford Brid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8088" y="2971800"/>
            <a:ext cx="53959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Battle_of_Hastings_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76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1" descr="800px-Battle_of_hastings1_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2238" y="0"/>
            <a:ext cx="30146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2" descr="1066%20Map%202003 hasting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2813" y="3733800"/>
            <a:ext cx="442118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4" descr="hasting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28600"/>
            <a:ext cx="34290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5" descr="Norman Conques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08500"/>
            <a:ext cx="16764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0</Words>
  <Application>Microsoft Office PowerPoint</Application>
  <PresentationFormat>On-screen Show (4:3)</PresentationFormat>
  <Paragraphs>0</Paragraphs>
  <Slides>194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194</vt:i4>
      </vt:variant>
    </vt:vector>
  </HeadingPairs>
  <TitlesOfParts>
    <vt:vector size="198" baseType="lpstr">
      <vt:lpstr>Times New Roman</vt:lpstr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Anadio</dc:creator>
  <cp:lastModifiedBy>Anthony Anadio</cp:lastModifiedBy>
  <cp:revision>51</cp:revision>
  <dcterms:created xsi:type="dcterms:W3CDTF">2005-10-09T23:31:59Z</dcterms:created>
  <dcterms:modified xsi:type="dcterms:W3CDTF">2009-08-13T15:00:06Z</dcterms:modified>
</cp:coreProperties>
</file>